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10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17D7D2-1F39-4355-864C-7709B91789FD}">
          <p14:sldIdLst>
            <p14:sldId id="10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e Thaxter" userId="eac4a513-f560-4bfd-8ae9-7f7ff31ef3dc" providerId="ADAL" clId="{E51FA0A8-FF06-428C-A5B5-4C4CFD0C6C1A}"/>
    <pc:docChg chg="custSel modSld modMainMaster">
      <pc:chgData name="Renee Thaxter" userId="eac4a513-f560-4bfd-8ae9-7f7ff31ef3dc" providerId="ADAL" clId="{E51FA0A8-FF06-428C-A5B5-4C4CFD0C6C1A}" dt="2026-02-17T14:25:16.841" v="4" actId="1076"/>
      <pc:docMkLst>
        <pc:docMk/>
      </pc:docMkLst>
      <pc:sldChg chg="delSp mod">
        <pc:chgData name="Renee Thaxter" userId="eac4a513-f560-4bfd-8ae9-7f7ff31ef3dc" providerId="ADAL" clId="{E51FA0A8-FF06-428C-A5B5-4C4CFD0C6C1A}" dt="2026-02-17T14:24:48.761" v="0" actId="478"/>
        <pc:sldMkLst>
          <pc:docMk/>
          <pc:sldMk cId="880428624" sldId="1064"/>
        </pc:sldMkLst>
        <pc:spChg chg="del">
          <ac:chgData name="Renee Thaxter" userId="eac4a513-f560-4bfd-8ae9-7f7ff31ef3dc" providerId="ADAL" clId="{E51FA0A8-FF06-428C-A5B5-4C4CFD0C6C1A}" dt="2026-02-17T14:24:48.761" v="0" actId="478"/>
          <ac:spMkLst>
            <pc:docMk/>
            <pc:sldMk cId="880428624" sldId="1064"/>
            <ac:spMk id="2" creationId="{54D0A35E-DA90-4C69-8CEB-89FF18D63C80}"/>
          </ac:spMkLst>
        </pc:spChg>
      </pc:sldChg>
      <pc:sldMasterChg chg="addSp delSp modSp mod">
        <pc:chgData name="Renee Thaxter" userId="eac4a513-f560-4bfd-8ae9-7f7ff31ef3dc" providerId="ADAL" clId="{E51FA0A8-FF06-428C-A5B5-4C4CFD0C6C1A}" dt="2026-02-17T14:25:16.841" v="4" actId="1076"/>
        <pc:sldMasterMkLst>
          <pc:docMk/>
          <pc:sldMasterMk cId="664209454" sldId="2147483648"/>
        </pc:sldMasterMkLst>
        <pc:picChg chg="del">
          <ac:chgData name="Renee Thaxter" userId="eac4a513-f560-4bfd-8ae9-7f7ff31ef3dc" providerId="ADAL" clId="{E51FA0A8-FF06-428C-A5B5-4C4CFD0C6C1A}" dt="2026-02-17T14:25:02.667" v="1" actId="478"/>
          <ac:picMkLst>
            <pc:docMk/>
            <pc:sldMasterMk cId="664209454" sldId="2147483648"/>
            <ac:picMk id="7" creationId="{D400B8F6-7102-4C83-9B50-B6873A3A8EAE}"/>
          </ac:picMkLst>
        </pc:picChg>
        <pc:picChg chg="add mod">
          <ac:chgData name="Renee Thaxter" userId="eac4a513-f560-4bfd-8ae9-7f7ff31ef3dc" providerId="ADAL" clId="{E51FA0A8-FF06-428C-A5B5-4C4CFD0C6C1A}" dt="2026-02-17T14:25:16.841" v="4" actId="1076"/>
          <ac:picMkLst>
            <pc:docMk/>
            <pc:sldMasterMk cId="664209454" sldId="2147483648"/>
            <ac:picMk id="8" creationId="{3E4D6050-4BA6-36B9-EF35-9D9DFB3C8D93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EE0ECB-AF4C-4853-90DB-C14886E46E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179C1-CEDD-44CC-B7EE-E0D487D7B5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AC555-AA71-4868-8DB9-99BC2B00F6DF}" type="datetimeFigureOut">
              <a:rPr lang="en-GB" smtClean="0"/>
              <a:t>17/02/2026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77F828-7DDF-4728-A33C-36281D098B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65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BF9B2-73AC-406C-9608-AC62451F45FE}" type="datetimeFigureOut">
              <a:rPr lang="en-GB" smtClean="0"/>
              <a:t>17/02/2026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D611F-65CD-42B8-8028-3F7ADE7791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791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Prevalence – how common? Proportion of people how have the condition</a:t>
            </a:r>
          </a:p>
          <a:p>
            <a:r>
              <a:rPr lang="en-GB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Anticoagulants</a:t>
            </a:r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are medicines that help prevent blood clots.</a:t>
            </a:r>
          </a:p>
          <a:p>
            <a:endParaRPr lang="en-GB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Lipids mean fats in the blood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D611F-65CD-42B8-8028-3F7ADE7791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6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343A-937E-4284-87D7-71FA6C037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7DEA26-5D98-41FF-A692-569969F3CF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CVD</a:t>
            </a:r>
            <a:r>
              <a:rPr lang="en-GB" sz="1100"/>
              <a:t>PREVENT </a:t>
            </a:r>
            <a:r>
              <a:rPr lang="en-GB"/>
              <a:t>Audit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F583E-DFD5-4FE1-9C28-75BD3F5540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A17EC4-6FE1-4AB3-AA36-7BAA18A538A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877765-0C9C-41A3-B9DD-6611325C94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690688"/>
            <a:ext cx="10515600" cy="697405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9E27FF9-3B1B-4A7C-B12C-B6BA2DE9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4725"/>
            <a:ext cx="10515600" cy="343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07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4337-9B2B-4640-A007-45F9939E1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EE98B-7A8A-4283-8BE3-21ADC6137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28746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7F2E-5F74-4DBB-881B-FD90328C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EC4-6FE1-4AB3-AA36-7BAA18A538A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A21F04B-6496-472D-8BB1-91959ED5F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CVD</a:t>
            </a:r>
            <a:r>
              <a:rPr lang="en-GB" sz="1100" dirty="0"/>
              <a:t>PREVENT </a:t>
            </a:r>
            <a:r>
              <a:rPr lang="en-GB" dirty="0"/>
              <a:t>Audit</a:t>
            </a:r>
            <a:endParaRPr lang="en-GB" sz="12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93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ealthcare Quality Improvement Partnership (HQIP) | UKHDRA">
            <a:extLst>
              <a:ext uri="{FF2B5EF4-FFF2-40B4-BE49-F238E27FC236}">
                <a16:creationId xmlns:a16="http://schemas.microsoft.com/office/drawing/2014/main" id="{4B3D4503-226B-477D-A533-940B619C47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8" y="129721"/>
            <a:ext cx="1663326" cy="9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A5627E-3DC0-4EE3-8F17-D907B1DB4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24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148B1-CC0E-4E6C-8E91-BF44818B8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2613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4FE6C-FBD1-4246-9430-7DA7A7480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CVDPREVENT Audit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477FC-0FFC-409A-9FEB-68B55CE8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EC4-6FE1-4AB3-AA36-7BAA18A538A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9D3920-A494-4941-8E07-827942EB4E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7650" y="302271"/>
            <a:ext cx="2541642" cy="62278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D240B3-F4C5-4149-B2CD-3F2A31B72D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846" y="275744"/>
            <a:ext cx="1540417" cy="62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BCA21-B8FC-4B07-8526-91FA81D34E18}"/>
              </a:ext>
            </a:extLst>
          </p:cNvPr>
          <p:cNvSpPr txBox="1"/>
          <p:nvPr userDrawn="1"/>
        </p:nvSpPr>
        <p:spPr>
          <a:xfrm>
            <a:off x="8379428" y="182777"/>
            <a:ext cx="18869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NHS Digital</a:t>
            </a:r>
          </a:p>
          <a:p>
            <a:r>
              <a:rPr lang="en-GB" sz="1600" b="1" dirty="0"/>
              <a:t>NHS England</a:t>
            </a:r>
          </a:p>
          <a:p>
            <a:r>
              <a:rPr lang="en-GB" sz="1600" b="1" dirty="0"/>
              <a:t>NHS Improvement</a:t>
            </a:r>
          </a:p>
        </p:txBody>
      </p:sp>
      <p:pic>
        <p:nvPicPr>
          <p:cNvPr id="13" name="Content Placeholder 8" descr="Logo&#10;&#10;Description automatically generated">
            <a:extLst>
              <a:ext uri="{FF2B5EF4-FFF2-40B4-BE49-F238E27FC236}">
                <a16:creationId xmlns:a16="http://schemas.microsoft.com/office/drawing/2014/main" id="{AE016F8F-A206-4452-9968-1C8477CAB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t="13214" r="11772" b="10313"/>
          <a:stretch/>
        </p:blipFill>
        <p:spPr>
          <a:xfrm>
            <a:off x="425019" y="5621978"/>
            <a:ext cx="1098981" cy="916934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25846D1-0FC5-4B29-BAD7-556FEFE569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671" y="182777"/>
            <a:ext cx="1294902" cy="83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1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F148B1-CC0E-4E6C-8E91-BF44818B8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1800"/>
            <a:ext cx="9144000" cy="3117850"/>
          </a:xfrm>
          <a:ln>
            <a:noFill/>
          </a:ln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4FE6C-FBD1-4246-9430-7DA7A7480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CVD</a:t>
            </a:r>
            <a:r>
              <a:rPr lang="en-GB" sz="1100" dirty="0"/>
              <a:t>PREVENT </a:t>
            </a:r>
            <a:r>
              <a:rPr lang="en-GB" dirty="0"/>
              <a:t>Audit</a:t>
            </a:r>
            <a:endParaRPr lang="en-GB" sz="12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477FC-0FFC-409A-9FEB-68B55CE8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17EC4-6FE1-4AB3-AA36-7BAA18A538A0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Picture 8" descr="Healthcare Quality Improvement Partnership (HQIP) | UKHDRA">
            <a:extLst>
              <a:ext uri="{FF2B5EF4-FFF2-40B4-BE49-F238E27FC236}">
                <a16:creationId xmlns:a16="http://schemas.microsoft.com/office/drawing/2014/main" id="{0A3768F3-991A-4677-B333-1208B0328F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8" y="129721"/>
            <a:ext cx="1663326" cy="9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2D841C-FA7C-4C00-AEA9-2712062957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7650" y="302271"/>
            <a:ext cx="2541642" cy="622786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A6A7D4A-6272-4507-B78E-D1A25F15DD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846" y="275744"/>
            <a:ext cx="1540417" cy="62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0A9305-BF44-468D-B46E-78E20CFB708D}"/>
              </a:ext>
            </a:extLst>
          </p:cNvPr>
          <p:cNvSpPr txBox="1"/>
          <p:nvPr userDrawn="1"/>
        </p:nvSpPr>
        <p:spPr>
          <a:xfrm>
            <a:off x="8379428" y="182777"/>
            <a:ext cx="18869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NHS Digital</a:t>
            </a:r>
          </a:p>
          <a:p>
            <a:r>
              <a:rPr lang="en-GB" sz="1600" b="1" dirty="0"/>
              <a:t>NHS England</a:t>
            </a:r>
          </a:p>
          <a:p>
            <a:r>
              <a:rPr lang="en-GB" sz="1600" b="1" dirty="0"/>
              <a:t>NHS Improvement</a:t>
            </a:r>
          </a:p>
        </p:txBody>
      </p:sp>
      <p:pic>
        <p:nvPicPr>
          <p:cNvPr id="12" name="Content Placeholder 8" descr="Logo&#10;&#10;Description automatically generated">
            <a:extLst>
              <a:ext uri="{FF2B5EF4-FFF2-40B4-BE49-F238E27FC236}">
                <a16:creationId xmlns:a16="http://schemas.microsoft.com/office/drawing/2014/main" id="{7F12A3AD-618D-4573-A195-26A07609AB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t="13214" r="11772" b="10313"/>
          <a:stretch/>
        </p:blipFill>
        <p:spPr>
          <a:xfrm>
            <a:off x="390588" y="5596393"/>
            <a:ext cx="1133412" cy="945662"/>
          </a:xfrm>
          <a:prstGeom prst="rect">
            <a:avLst/>
          </a:prstGeom>
        </p:spPr>
      </p:pic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0C53136F-2AD6-4A6A-B528-54D8460E5AD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671" y="182777"/>
            <a:ext cx="1294902" cy="83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8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8C3D-6BD6-4E62-BA12-4623519A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384178"/>
            <a:ext cx="11525252" cy="88264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085B-DD70-43E8-A81D-8BA78A0C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990725"/>
            <a:ext cx="11525251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EC7D-3CCF-4267-BF7D-4FCB772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E23FDD-F776-4B9E-B429-1411882F37F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42898" y="1343038"/>
            <a:ext cx="11525251" cy="501637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96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93D6A5-1F14-4F69-AF7F-123FCA013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0CFC2-2E79-4D5D-80F6-2B05530FA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9"/>
            <a:ext cx="10515600" cy="4205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75D17-8A36-4584-AE12-C9E34D26C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CVDPREVENT Audit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0EE78-A408-4984-98BA-4820B3B3E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7EC4-6FE1-4AB3-AA36-7BAA18A538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67E1D573-469A-4E97-ADBA-E20E79F4872C}"/>
              </a:ext>
            </a:extLst>
          </p:cNvPr>
          <p:cNvSpPr txBox="1">
            <a:spLocks/>
          </p:cNvSpPr>
          <p:nvPr userDrawn="1"/>
        </p:nvSpPr>
        <p:spPr>
          <a:xfrm>
            <a:off x="838201" y="1768727"/>
            <a:ext cx="10515600" cy="16602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b="1" dirty="0"/>
          </a:p>
        </p:txBody>
      </p:sp>
      <p:pic>
        <p:nvPicPr>
          <p:cNvPr id="1026" name="Picture 2" descr="NHS Benchmarking Network - Raising standards through sharing excellence,  providing evidence and insight.">
            <a:extLst>
              <a:ext uri="{FF2B5EF4-FFF2-40B4-BE49-F238E27FC236}">
                <a16:creationId xmlns:a16="http://schemas.microsoft.com/office/drawing/2014/main" id="{5D645AC6-407B-4A00-A286-4BB9F03297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403" y="6090968"/>
            <a:ext cx="2166091" cy="53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8" descr="Logo&#10;&#10;Description automatically generated">
            <a:extLst>
              <a:ext uri="{FF2B5EF4-FFF2-40B4-BE49-F238E27FC236}">
                <a16:creationId xmlns:a16="http://schemas.microsoft.com/office/drawing/2014/main" id="{E9532C4C-5642-401D-898C-72D957E74C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t="13214" r="11772" b="10313"/>
          <a:stretch/>
        </p:blipFill>
        <p:spPr>
          <a:xfrm>
            <a:off x="10793752" y="171893"/>
            <a:ext cx="1120095" cy="9345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D6050-4BA6-36B9-EF35-9D9DFB3C8D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9" y="5996080"/>
            <a:ext cx="1436178" cy="54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0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49" r:id="rId3"/>
    <p:sldLayoutId id="2147483654" r:id="rId4"/>
    <p:sldLayoutId id="2147483655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900" b="1" kern="1200" dirty="0">
          <a:solidFill>
            <a:srgbClr val="0D5EB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benchmarking.nhs.uk/cvdprevent-key-partners-resourc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F2B10A-D04F-4CB1-A884-7756D60469A9}"/>
              </a:ext>
            </a:extLst>
          </p:cNvPr>
          <p:cNvSpPr/>
          <p:nvPr/>
        </p:nvSpPr>
        <p:spPr>
          <a:xfrm>
            <a:off x="442257" y="2746015"/>
            <a:ext cx="2063596" cy="20717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AIM: to support the national strategic ambition to prevent 150,000 strokes, heart attacks &amp; cases of dementia in the next 10 years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6CE92E-8AD1-4A7D-8E85-D761485BAD5D}"/>
              </a:ext>
            </a:extLst>
          </p:cNvPr>
          <p:cNvSpPr/>
          <p:nvPr/>
        </p:nvSpPr>
        <p:spPr>
          <a:xfrm>
            <a:off x="3381155" y="1383081"/>
            <a:ext cx="2091543" cy="8942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Are people with high risk conditions being identified?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762910-0A75-4480-B22A-81147A8DDBBF}"/>
              </a:ext>
            </a:extLst>
          </p:cNvPr>
          <p:cNvSpPr/>
          <p:nvPr/>
        </p:nvSpPr>
        <p:spPr>
          <a:xfrm>
            <a:off x="3381157" y="2504995"/>
            <a:ext cx="2091542" cy="8942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Are people with high-risk conditions being diagnosed?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301236-23C2-427D-989F-3C2299C789EC}"/>
              </a:ext>
            </a:extLst>
          </p:cNvPr>
          <p:cNvSpPr/>
          <p:nvPr/>
        </p:nvSpPr>
        <p:spPr>
          <a:xfrm>
            <a:off x="3381157" y="3626912"/>
            <a:ext cx="2091542" cy="8942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Are people with high-risk conditions/CVD being managed to guidance?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D5CE8FF-7A72-475D-AC0F-5EECFCF71848}"/>
              </a:ext>
            </a:extLst>
          </p:cNvPr>
          <p:cNvSpPr/>
          <p:nvPr/>
        </p:nvSpPr>
        <p:spPr>
          <a:xfrm>
            <a:off x="6533540" y="989027"/>
            <a:ext cx="2228295" cy="514685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/>
              <a:t>How many people have readings that suggest a high-risk condition but have no diagnosis recorded?</a:t>
            </a:r>
          </a:p>
          <a:p>
            <a:pPr algn="ctr"/>
            <a:endParaRPr lang="en-GB" sz="1300" dirty="0"/>
          </a:p>
          <a:p>
            <a:pPr algn="ctr"/>
            <a:r>
              <a:rPr lang="en-GB" sz="1300" dirty="0"/>
              <a:t>How many people currently have diagnosed high-risk conditions?</a:t>
            </a:r>
          </a:p>
          <a:p>
            <a:pPr algn="ctr"/>
            <a:endParaRPr lang="en-GB" sz="1300" dirty="0"/>
          </a:p>
          <a:p>
            <a:pPr algn="ctr"/>
            <a:r>
              <a:rPr lang="en-GB" sz="1300" dirty="0"/>
              <a:t>How many people with high-risk conditions/CVD are being treated to target?</a:t>
            </a:r>
          </a:p>
          <a:p>
            <a:pPr algn="ctr"/>
            <a:endParaRPr lang="en-GB" sz="1300" dirty="0"/>
          </a:p>
          <a:p>
            <a:pPr algn="ctr"/>
            <a:r>
              <a:rPr lang="en-GB" sz="1300" dirty="0"/>
              <a:t>How many people with high-risk conditions/CVD are receiving the appropriate monitoring?</a:t>
            </a:r>
          </a:p>
          <a:p>
            <a:pPr algn="ctr"/>
            <a:endParaRPr lang="en-GB" sz="1300" dirty="0"/>
          </a:p>
          <a:p>
            <a:pPr algn="ctr"/>
            <a:r>
              <a:rPr lang="en-GB" sz="1300" dirty="0"/>
              <a:t>How many people with high-risk conditions/CVD are potentially being over-treated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7687E2-BC40-4E65-8E38-E5733B3EB25F}"/>
              </a:ext>
            </a:extLst>
          </p:cNvPr>
          <p:cNvSpPr txBox="1"/>
          <p:nvPr/>
        </p:nvSpPr>
        <p:spPr>
          <a:xfrm>
            <a:off x="528607" y="2327014"/>
            <a:ext cx="1890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Overall aim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3B6959-8AC8-4667-9D89-2FA2EDADE19A}"/>
              </a:ext>
            </a:extLst>
          </p:cNvPr>
          <p:cNvSpPr txBox="1"/>
          <p:nvPr/>
        </p:nvSpPr>
        <p:spPr>
          <a:xfrm>
            <a:off x="3318638" y="928024"/>
            <a:ext cx="2228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Key questions for the audit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EA379D-BABB-4F75-B894-FC5A09C9C750}"/>
              </a:ext>
            </a:extLst>
          </p:cNvPr>
          <p:cNvSpPr txBox="1"/>
          <p:nvPr/>
        </p:nvSpPr>
        <p:spPr>
          <a:xfrm>
            <a:off x="7051758" y="568231"/>
            <a:ext cx="1191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Key indicators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21419D6-B1DC-4B29-A153-59E7065B793D}"/>
              </a:ext>
            </a:extLst>
          </p:cNvPr>
          <p:cNvSpPr/>
          <p:nvPr/>
        </p:nvSpPr>
        <p:spPr>
          <a:xfrm>
            <a:off x="2580401" y="3259098"/>
            <a:ext cx="606182" cy="30777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7E5D002-B5D6-4953-9B4A-8FE0D4BC700B}"/>
              </a:ext>
            </a:extLst>
          </p:cNvPr>
          <p:cNvSpPr/>
          <p:nvPr/>
        </p:nvSpPr>
        <p:spPr>
          <a:xfrm>
            <a:off x="5658104" y="3232136"/>
            <a:ext cx="606182" cy="30777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1FF414-9C2F-4A28-B15F-EACE58ED0C64}"/>
              </a:ext>
            </a:extLst>
          </p:cNvPr>
          <p:cNvSpPr/>
          <p:nvPr/>
        </p:nvSpPr>
        <p:spPr>
          <a:xfrm>
            <a:off x="9855183" y="2210406"/>
            <a:ext cx="2144234" cy="240515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Stratification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Tools for 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Resources for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Treatment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Tools for lifestyle changes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085D338E-5EC4-4012-B121-0E00D2CAA314}"/>
              </a:ext>
            </a:extLst>
          </p:cNvPr>
          <p:cNvSpPr/>
          <p:nvPr/>
        </p:nvSpPr>
        <p:spPr>
          <a:xfrm>
            <a:off x="9005417" y="3264835"/>
            <a:ext cx="606182" cy="30777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1CFC78-6080-4D6E-81E5-5DD86CC6B82B}"/>
              </a:ext>
            </a:extLst>
          </p:cNvPr>
          <p:cNvSpPr txBox="1"/>
          <p:nvPr/>
        </p:nvSpPr>
        <p:spPr>
          <a:xfrm>
            <a:off x="9822676" y="1736115"/>
            <a:ext cx="2059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QI Resources and Tools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4411868-A697-4658-8D13-C1718ED3BD82}"/>
              </a:ext>
            </a:extLst>
          </p:cNvPr>
          <p:cNvSpPr/>
          <p:nvPr/>
        </p:nvSpPr>
        <p:spPr>
          <a:xfrm>
            <a:off x="3381156" y="4827377"/>
            <a:ext cx="2091542" cy="8942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Are people with high-risk conditions/CVD being over-treated?</a:t>
            </a:r>
            <a:r>
              <a:rPr lang="en-GB" sz="1400" baseline="30000" dirty="0"/>
              <a:t>(6)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D293C-3ABC-4DF9-BEC2-95018B338ACD}"/>
              </a:ext>
            </a:extLst>
          </p:cNvPr>
          <p:cNvSpPr txBox="1"/>
          <p:nvPr/>
        </p:nvSpPr>
        <p:spPr>
          <a:xfrm>
            <a:off x="133350" y="123825"/>
            <a:ext cx="585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 a list of the full indicators, please refer to the </a:t>
            </a:r>
            <a:r>
              <a:rPr lang="en-GB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CVDPREVENT resources page</a:t>
            </a:r>
            <a:r>
              <a:rPr lang="en-GB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88042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22" ma:contentTypeDescription="Create a new document." ma:contentTypeScope="" ma:versionID="479f668a70516ae21027862fcf6360b7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b1d769db5b4fb45b25d703c3fc871aec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D37481-4868-478B-BD0F-109B567AB407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customXml/itemProps2.xml><?xml version="1.0" encoding="utf-8"?>
<ds:datastoreItem xmlns:ds="http://schemas.openxmlformats.org/officeDocument/2006/customXml" ds:itemID="{6F0818D9-BCD8-4D50-BC7B-198502889A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023D9A-54F4-4168-BA39-92ED66C839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201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Fokinther</dc:creator>
  <cp:lastModifiedBy>Renee Thaxter</cp:lastModifiedBy>
  <cp:revision>58</cp:revision>
  <dcterms:created xsi:type="dcterms:W3CDTF">2021-04-15T10:33:32Z</dcterms:created>
  <dcterms:modified xsi:type="dcterms:W3CDTF">2026-02-17T14:25:17Z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